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2" r:id="rId12"/>
    <p:sldId id="280" r:id="rId13"/>
    <p:sldId id="267" r:id="rId14"/>
    <p:sldId id="264" r:id="rId15"/>
    <p:sldId id="268" r:id="rId16"/>
    <p:sldId id="281" r:id="rId17"/>
    <p:sldId id="274" r:id="rId18"/>
    <p:sldId id="265" r:id="rId19"/>
    <p:sldId id="269" r:id="rId20"/>
    <p:sldId id="275" r:id="rId21"/>
    <p:sldId id="278" r:id="rId22"/>
    <p:sldId id="270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ammersmith One" panose="02010703030501060504" pitchFamily="2" charset="0"/>
      <p:regular r:id="rId28"/>
    </p:embeddedFont>
    <p:embeddedFont>
      <p:font typeface="Montserrat Bold" panose="020B0604020202020204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charset="0"/>
      <p:regular r:id="rId34"/>
    </p:embeddedFont>
    <p:embeddedFont>
      <p:font typeface="Poppins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0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5.jpe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677" y="2072106"/>
            <a:ext cx="2200369" cy="1836308"/>
          </a:xfrm>
          <a:custGeom>
            <a:avLst/>
            <a:gdLst/>
            <a:ahLst/>
            <a:cxnLst/>
            <a:rect l="l" t="t" r="r" b="b"/>
            <a:pathLst>
              <a:path w="2200369" h="1836308">
                <a:moveTo>
                  <a:pt x="0" y="0"/>
                </a:moveTo>
                <a:lnTo>
                  <a:pt x="2200369" y="0"/>
                </a:lnTo>
                <a:lnTo>
                  <a:pt x="2200369" y="1836308"/>
                </a:lnTo>
                <a:lnTo>
                  <a:pt x="0" y="1836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61791" y="-28909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0" y="0"/>
                </a:lnTo>
                <a:lnTo>
                  <a:pt x="13368800" y="10865188"/>
                </a:lnTo>
                <a:lnTo>
                  <a:pt x="0" y="10865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2677" y="3161710"/>
            <a:ext cx="9497738" cy="337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11"/>
              </a:lnSpc>
            </a:pPr>
            <a:r>
              <a:rPr lang="en-US" sz="8799">
                <a:solidFill>
                  <a:srgbClr val="000000"/>
                </a:solidFill>
                <a:latin typeface="Hammersmith One"/>
              </a:rPr>
              <a:t>Menggali Informasi dengan Wawancara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2677" y="9009153"/>
            <a:ext cx="1322612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737373"/>
                </a:solidFill>
                <a:latin typeface="Poppins Italics"/>
              </a:rPr>
              <a:t>Hendry Roris P. Sianturi, S.Pd., M.Si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37373"/>
                </a:solidFill>
                <a:latin typeface="Poppins Italics"/>
              </a:rPr>
              <a:t>(Dosen Ilmu Komunikasi Universitas Singaperbangsa Karawang)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677" y="2259883"/>
            <a:ext cx="2824846" cy="7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545454"/>
                </a:solidFill>
                <a:latin typeface="Hammersmith One"/>
              </a:rPr>
              <a:t>Bimtek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619580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50725" y="223262"/>
            <a:ext cx="6560317" cy="9840476"/>
            <a:chOff x="0" y="0"/>
            <a:chExt cx="6350000" cy="952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21662" r="-2166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-2071660" y="-1672434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0" y="0"/>
                </a:moveTo>
                <a:lnTo>
                  <a:pt x="4443665" y="0"/>
                </a:lnTo>
                <a:lnTo>
                  <a:pt x="4443665" y="3344868"/>
                </a:lnTo>
                <a:lnTo>
                  <a:pt x="0" y="3344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45529" y="451862"/>
            <a:ext cx="10342471" cy="279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79"/>
              </a:lnSpc>
            </a:pPr>
            <a:r>
              <a:rPr lang="en-US" sz="10888">
                <a:solidFill>
                  <a:srgbClr val="000000"/>
                </a:solidFill>
                <a:latin typeface="Hammersmith One"/>
              </a:rPr>
              <a:t>Mapping Narasumber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45529" y="3728418"/>
            <a:ext cx="9313771" cy="429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737373"/>
                </a:solidFill>
                <a:latin typeface="Poppins"/>
              </a:rPr>
              <a:t>mengetahui siapa lawan-kawan target narsum, mendalami profil narsum untuk lebih mudah menciptakan empati ke narsum,  mengetahui aktor sebenarnya, dst.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24779" y="738786"/>
            <a:ext cx="14563221" cy="147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 dirty="0" err="1">
                <a:solidFill>
                  <a:srgbClr val="000000"/>
                </a:solidFill>
                <a:latin typeface="Hammersmith One"/>
              </a:rPr>
              <a:t>Simulasi</a:t>
            </a:r>
            <a:r>
              <a:rPr lang="en-US" sz="11001" dirty="0">
                <a:solidFill>
                  <a:srgbClr val="000000"/>
                </a:solidFill>
                <a:latin typeface="Hammersmith One"/>
              </a:rPr>
              <a:t>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2385670"/>
            <a:ext cx="15963900" cy="942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Buat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kelompok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, 1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kelompok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tediri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dari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2 orang 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lalu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lakukan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:</a:t>
            </a: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1.Memilih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topik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dan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narasumber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2.Riset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tentang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topik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/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persoalan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3.Mapping/background checking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Narsum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4.Merancang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pertanyaan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kunci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5.Membuat daftar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pertanyaan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5739"/>
              </a:lnSpc>
            </a:pPr>
            <a:endParaRPr lang="en-US" sz="4099" dirty="0">
              <a:solidFill>
                <a:srgbClr val="737373"/>
              </a:solidFill>
              <a:latin typeface="Poppins"/>
            </a:endParaRPr>
          </a:p>
          <a:p>
            <a:pPr algn="just">
              <a:lnSpc>
                <a:spcPts val="5739"/>
              </a:lnSpc>
            </a:pPr>
            <a:endParaRPr lang="en-US" sz="4099" dirty="0">
              <a:solidFill>
                <a:srgbClr val="737373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4852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578796" y="154721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1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1" y="10865189"/>
                </a:lnTo>
                <a:lnTo>
                  <a:pt x="133688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6978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4798" y="1462387"/>
            <a:ext cx="9625649" cy="27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81"/>
              </a:lnSpc>
            </a:pPr>
            <a:r>
              <a:rPr lang="en-US" sz="10687">
                <a:solidFill>
                  <a:srgbClr val="000000"/>
                </a:solidFill>
                <a:latin typeface="Hammersmith One"/>
              </a:rPr>
              <a:t>Menembus Narasumber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2683" y="4024606"/>
            <a:ext cx="7388126" cy="491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TEKNIK: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S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nowball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I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ming-iming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(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persuasif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Pressure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Disposisi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atasan</a:t>
            </a:r>
            <a:endParaRPr lang="en-US" sz="3200" kern="100" dirty="0"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S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eolah-olah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menjadi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bagian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kelompoknya</a:t>
            </a:r>
            <a:endParaRPr lang="en-US" sz="3200" kern="100" dirty="0"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Intensif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kirim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greeting (</a:t>
            </a:r>
            <a:r>
              <a:rPr lang="en-US" sz="3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ucapan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selamat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Doorstop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1026" name="Picture 2" descr="Menulis Laporan Hasil Wawancara | Mikirbae.com">
            <a:extLst>
              <a:ext uri="{FF2B5EF4-FFF2-40B4-BE49-F238E27FC236}">
                <a16:creationId xmlns:a16="http://schemas.microsoft.com/office/drawing/2014/main" id="{AF6D3FD6-2BE3-4864-F1C2-070B391D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01" y="-3687"/>
            <a:ext cx="8766535" cy="5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4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60809" y="154721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1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1" y="10865189"/>
                </a:lnTo>
                <a:lnTo>
                  <a:pt x="133688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497848" y="223262"/>
            <a:ext cx="6560317" cy="9840476"/>
            <a:chOff x="0" y="0"/>
            <a:chExt cx="6350000" cy="952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6281" r="-628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626978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4798" y="1462387"/>
            <a:ext cx="9625649" cy="27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81"/>
              </a:lnSpc>
            </a:pPr>
            <a:r>
              <a:rPr lang="en-US" sz="10687">
                <a:solidFill>
                  <a:srgbClr val="000000"/>
                </a:solidFill>
                <a:latin typeface="Hammersmith One"/>
              </a:rPr>
              <a:t>Menembus Narasumber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614369"/>
            <a:ext cx="7388126" cy="197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2799">
                <a:solidFill>
                  <a:srgbClr val="737373"/>
                </a:solidFill>
                <a:latin typeface="Poppins"/>
              </a:rPr>
              <a:t>Setiap kerja keras dan militansi, ada keberuntungan. Tak jarang keajaiban. menembus narasumber.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44339" y="876300"/>
            <a:ext cx="15613852" cy="609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Proses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: </a:t>
            </a:r>
          </a:p>
          <a:p>
            <a:pPr algn="just">
              <a:lnSpc>
                <a:spcPts val="5739"/>
              </a:lnSpc>
            </a:pPr>
            <a:r>
              <a:rPr lang="en-US" sz="4099" dirty="0" err="1">
                <a:solidFill>
                  <a:srgbClr val="737373"/>
                </a:solidFill>
                <a:latin typeface="Poppins"/>
              </a:rPr>
              <a:t>mulai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dari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apa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yang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dia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suka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disampaikan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tujuan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wawancara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skeptik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5W+1H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wajib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pertarungan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encoding-decoding,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penggungaan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pertanyaan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terbuka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dan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tertutup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pertanyaan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negatif-positif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tik-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tok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dengan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narsum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mengajukan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pertanyaan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kunci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pertanyaan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memutar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memberikan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jaminan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kerahasiaan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menjadi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pendengar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yang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baik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penantang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yang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rendah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hati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dst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60809" y="154721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1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1" y="10865189"/>
                </a:lnTo>
                <a:lnTo>
                  <a:pt x="133688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497848" y="223262"/>
            <a:ext cx="6709159" cy="10063738"/>
            <a:chOff x="0" y="0"/>
            <a:chExt cx="6350000" cy="952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6281" r="-628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312387" y="0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7"/>
                </a:lnTo>
                <a:lnTo>
                  <a:pt x="0" y="1037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89990" y="5437512"/>
            <a:ext cx="3707858" cy="4849488"/>
          </a:xfrm>
          <a:custGeom>
            <a:avLst/>
            <a:gdLst/>
            <a:ahLst/>
            <a:cxnLst/>
            <a:rect l="l" t="t" r="r" b="b"/>
            <a:pathLst>
              <a:path w="3707858" h="4849488">
                <a:moveTo>
                  <a:pt x="0" y="0"/>
                </a:moveTo>
                <a:lnTo>
                  <a:pt x="3707858" y="0"/>
                </a:lnTo>
                <a:lnTo>
                  <a:pt x="3707858" y="4849488"/>
                </a:lnTo>
                <a:lnTo>
                  <a:pt x="0" y="4849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4158" y="602333"/>
            <a:ext cx="10471542" cy="205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>
                <a:solidFill>
                  <a:srgbClr val="000000"/>
                </a:solidFill>
                <a:latin typeface="Hammersmith One"/>
              </a:rPr>
              <a:t>Penggalian lewat proses wawancara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91423" y="3467107"/>
            <a:ext cx="2858506" cy="197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2799">
                <a:solidFill>
                  <a:srgbClr val="737373"/>
                </a:solidFill>
                <a:latin typeface="Poppins"/>
              </a:rPr>
              <a:t>People trail, dokumen trail, money trail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82120" y="7533012"/>
            <a:ext cx="3677112" cy="22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</a:pPr>
            <a:r>
              <a:rPr lang="en-US" sz="4800">
                <a:solidFill>
                  <a:srgbClr val="737373"/>
                </a:solidFill>
                <a:latin typeface="Poppins Bold"/>
              </a:rPr>
              <a:t>Target Informasi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4220676" y="5437512"/>
            <a:ext cx="0" cy="2424744"/>
          </a:xfrm>
          <a:prstGeom prst="line">
            <a:avLst/>
          </a:prstGeom>
          <a:ln w="219075" cap="flat">
            <a:solidFill>
              <a:srgbClr val="EB7E0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E5044-FAF0-AA58-B4F0-E28247D45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3" t="14694" r="38084" b="11778"/>
          <a:stretch/>
        </p:blipFill>
        <p:spPr>
          <a:xfrm>
            <a:off x="381000" y="32238"/>
            <a:ext cx="15361520" cy="8997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71D38-4C87-4C67-4F5F-DA81604D511B}"/>
              </a:ext>
            </a:extLst>
          </p:cNvPr>
          <p:cNvSpPr txBox="1"/>
          <p:nvPr/>
        </p:nvSpPr>
        <p:spPr>
          <a:xfrm>
            <a:off x="1219200" y="900332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103C8D"/>
                </a:solidFill>
                <a:latin typeface="Poppins Bold"/>
              </a:rPr>
              <a:t>Contoh</a:t>
            </a:r>
            <a:r>
              <a:rPr lang="en-US" sz="1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1800" dirty="0" err="1">
                <a:solidFill>
                  <a:srgbClr val="103C8D"/>
                </a:solidFill>
                <a:latin typeface="Poppins Bold"/>
              </a:rPr>
              <a:t>menggali</a:t>
            </a:r>
            <a:r>
              <a:rPr lang="en-US" sz="1800" dirty="0">
                <a:solidFill>
                  <a:srgbClr val="103C8D"/>
                </a:solidFill>
                <a:latin typeface="Poppins Bold"/>
              </a:rPr>
              <a:t> data </a:t>
            </a:r>
            <a:r>
              <a:rPr lang="en-US" sz="1800" dirty="0" err="1">
                <a:solidFill>
                  <a:srgbClr val="103C8D"/>
                </a:solidFill>
                <a:latin typeface="Poppins Bold"/>
              </a:rPr>
              <a:t>rahasia</a:t>
            </a:r>
            <a:r>
              <a:rPr lang="en-US" sz="1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1800" dirty="0" err="1">
                <a:solidFill>
                  <a:srgbClr val="103C8D"/>
                </a:solidFill>
                <a:latin typeface="Poppins Bold"/>
              </a:rPr>
              <a:t>dari</a:t>
            </a:r>
            <a:r>
              <a:rPr lang="en-US" sz="1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1800" dirty="0" err="1">
                <a:solidFill>
                  <a:srgbClr val="103C8D"/>
                </a:solidFill>
                <a:latin typeface="Poppins Bold"/>
              </a:rPr>
              <a:t>narasumber</a:t>
            </a:r>
            <a:r>
              <a:rPr lang="en-US" sz="1800" dirty="0">
                <a:solidFill>
                  <a:srgbClr val="103C8D"/>
                </a:solidFill>
                <a:latin typeface="Poppins Bol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1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24779" y="738786"/>
            <a:ext cx="14563221" cy="147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 dirty="0" err="1">
                <a:solidFill>
                  <a:srgbClr val="000000"/>
                </a:solidFill>
                <a:latin typeface="Hammersmith One"/>
              </a:rPr>
              <a:t>Simulasi</a:t>
            </a:r>
            <a:r>
              <a:rPr lang="en-US" sz="11001" dirty="0">
                <a:solidFill>
                  <a:srgbClr val="000000"/>
                </a:solidFill>
                <a:latin typeface="Hammersmith One"/>
              </a:rPr>
              <a:t> 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9985" y="2723610"/>
            <a:ext cx="15963900" cy="2524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Melakukan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(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bermain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peran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lakukan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tanya-jawab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Foto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narasumber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,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setelah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mendapat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izin</a:t>
            </a:r>
            <a:endParaRPr lang="en-US" sz="28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03C8D"/>
                </a:solidFill>
                <a:latin typeface="Poppins Bold"/>
              </a:rPr>
              <a:t>Output: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Buat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transkrip</a:t>
            </a:r>
            <a:r>
              <a:rPr lang="en-US" sz="28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28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2800" dirty="0">
                <a:solidFill>
                  <a:srgbClr val="737373"/>
                </a:solidFill>
                <a:latin typeface="Poppins"/>
              </a:rPr>
              <a:t> dan </a:t>
            </a:r>
            <a:r>
              <a:rPr lang="en-US" sz="2800" dirty="0" err="1">
                <a:solidFill>
                  <a:srgbClr val="737373"/>
                </a:solidFill>
                <a:latin typeface="Poppins"/>
              </a:rPr>
              <a:t>foto</a:t>
            </a:r>
            <a:r>
              <a:rPr lang="en-US" sz="28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2800" dirty="0" err="1">
                <a:solidFill>
                  <a:srgbClr val="737373"/>
                </a:solidFill>
                <a:latin typeface="Poppins"/>
              </a:rPr>
              <a:t>narsum</a:t>
            </a:r>
            <a:endParaRPr lang="en-US" sz="2800" dirty="0">
              <a:solidFill>
                <a:srgbClr val="737373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3070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44887" y="2762760"/>
            <a:ext cx="15113305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103C8D"/>
                </a:solidFill>
                <a:latin typeface="Poppins Bold"/>
              </a:rPr>
              <a:t>Pasca Wawancara: </a:t>
            </a:r>
          </a:p>
          <a:p>
            <a:pPr algn="just">
              <a:lnSpc>
                <a:spcPts val="5739"/>
              </a:lnSpc>
            </a:pPr>
            <a:r>
              <a:rPr lang="en-US" sz="4099">
                <a:solidFill>
                  <a:srgbClr val="737373"/>
                </a:solidFill>
                <a:latin typeface="Poppins"/>
              </a:rPr>
              <a:t>minta kontaknya, minta kontak asprinya, sampaikan jika ingin menghubunginya lagi jika ada informasi yang kurang atau ingin dipastikan lagi, kirim hasil wawancara yang sudah dipublikasi (jika memungkinkan), dst.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87343" y="7413486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0470655" cy="10287000"/>
            <a:chOff x="0" y="0"/>
            <a:chExt cx="13960873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527" r="527"/>
            <a:stretch>
              <a:fillRect/>
            </a:stretch>
          </p:blipFill>
          <p:spPr>
            <a:xfrm>
              <a:off x="0" y="0"/>
              <a:ext cx="13960873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0878042" y="3018119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7"/>
                </a:lnTo>
                <a:lnTo>
                  <a:pt x="0" y="1037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2865566" y="-1672434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0" y="0"/>
                </a:moveTo>
                <a:lnTo>
                  <a:pt x="4443665" y="0"/>
                </a:lnTo>
                <a:lnTo>
                  <a:pt x="4443665" y="3344868"/>
                </a:lnTo>
                <a:lnTo>
                  <a:pt x="0" y="33448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499355" y="3698557"/>
            <a:ext cx="6788645" cy="305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>
                <a:solidFill>
                  <a:srgbClr val="000000"/>
                </a:solidFill>
                <a:latin typeface="Hammersmith One"/>
              </a:rPr>
              <a:t>Mengemas hasil wawancara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Web Viewer">
                <a:extLst>
                  <a:ext uri="{FF2B5EF4-FFF2-40B4-BE49-F238E27FC236}">
                    <a16:creationId xmlns:a16="http://schemas.microsoft.com/office/drawing/2014/main" id="{00D7D7DC-0506-F9DF-9515-6354102573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283389"/>
                  </p:ext>
                </p:extLst>
              </p:nvPr>
            </p:nvGraphicFramePr>
            <p:xfrm>
              <a:off x="0" y="-723900"/>
              <a:ext cx="18288000" cy="110109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Web Viewer">
                <a:extLst>
                  <a:ext uri="{FF2B5EF4-FFF2-40B4-BE49-F238E27FC236}">
                    <a16:creationId xmlns:a16="http://schemas.microsoft.com/office/drawing/2014/main" id="{00D7D7DC-0506-F9DF-9515-6354102573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723900"/>
                <a:ext cx="18288000" cy="11010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24779" y="738786"/>
            <a:ext cx="14563221" cy="147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 dirty="0" err="1">
                <a:solidFill>
                  <a:srgbClr val="000000"/>
                </a:solidFill>
                <a:latin typeface="Hammersmith One"/>
              </a:rPr>
              <a:t>Simulasi</a:t>
            </a:r>
            <a:r>
              <a:rPr lang="en-US" sz="11001" dirty="0">
                <a:solidFill>
                  <a:srgbClr val="000000"/>
                </a:solidFill>
                <a:latin typeface="Hammersmith One"/>
              </a:rPr>
              <a:t>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9173" y="2185984"/>
            <a:ext cx="15963900" cy="469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Mengemas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hasil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:</a:t>
            </a: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Silahkan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buka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interviewjs.io</a:t>
            </a: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Siapkan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transkrip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Siapkan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Foto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endParaRPr lang="en-US" sz="4099" dirty="0">
              <a:solidFill>
                <a:srgbClr val="737373"/>
              </a:solidFill>
              <a:latin typeface="Poppins"/>
            </a:endParaRPr>
          </a:p>
          <a:p>
            <a:pPr algn="just">
              <a:lnSpc>
                <a:spcPts val="5739"/>
              </a:lnSpc>
            </a:pPr>
            <a:endParaRPr lang="en-US" sz="4099" dirty="0">
              <a:solidFill>
                <a:srgbClr val="737373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277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24779" y="738786"/>
            <a:ext cx="14563221" cy="147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 dirty="0">
                <a:solidFill>
                  <a:srgbClr val="000000"/>
                </a:solidFill>
                <a:latin typeface="Hammersmith One"/>
              </a:rPr>
              <a:t>Tips n’ </a:t>
            </a:r>
            <a:r>
              <a:rPr lang="en-US" sz="11001" dirty="0" err="1">
                <a:solidFill>
                  <a:srgbClr val="000000"/>
                </a:solidFill>
                <a:latin typeface="Hammersmith One"/>
              </a:rPr>
              <a:t>Trik</a:t>
            </a:r>
            <a:endParaRPr lang="en-US" sz="11001" dirty="0">
              <a:solidFill>
                <a:srgbClr val="000000"/>
              </a:solidFill>
              <a:latin typeface="Hammersmith O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9173" y="2185984"/>
            <a:ext cx="15963900" cy="4952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Untuk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bisa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menggali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informasi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dibutuhkan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:</a:t>
            </a: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Pengenalan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secara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mendalam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narsum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dan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menguasai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topik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/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persoalan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-Strategi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penggunaan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alat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rekam</a:t>
            </a:r>
            <a:endParaRPr lang="en-US" sz="5600" dirty="0">
              <a:solidFill>
                <a:srgbClr val="103C8D"/>
              </a:solidFill>
              <a:latin typeface="Poppins Bold"/>
            </a:endParaRPr>
          </a:p>
          <a:p>
            <a:pPr algn="just">
              <a:lnSpc>
                <a:spcPts val="7840"/>
              </a:lnSpc>
            </a:pPr>
            <a:r>
              <a:rPr lang="en-US" sz="5600" dirty="0">
                <a:solidFill>
                  <a:srgbClr val="103C8D"/>
                </a:solidFill>
                <a:latin typeface="Poppins Bold"/>
              </a:rPr>
              <a:t>-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Kuasai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proses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endParaRPr lang="en-US" sz="4099" dirty="0">
              <a:solidFill>
                <a:srgbClr val="737373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5657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26463" flipH="1" flipV="1">
            <a:off x="-3736200" y="-4362426"/>
            <a:ext cx="16425903" cy="13349780"/>
          </a:xfrm>
          <a:custGeom>
            <a:avLst/>
            <a:gdLst/>
            <a:ahLst/>
            <a:cxnLst/>
            <a:rect l="l" t="t" r="r" b="b"/>
            <a:pathLst>
              <a:path w="16425903" h="13349780">
                <a:moveTo>
                  <a:pt x="16425903" y="13349779"/>
                </a:moveTo>
                <a:lnTo>
                  <a:pt x="0" y="13349779"/>
                </a:lnTo>
                <a:lnTo>
                  <a:pt x="0" y="0"/>
                </a:lnTo>
                <a:lnTo>
                  <a:pt x="16425903" y="0"/>
                </a:lnTo>
                <a:lnTo>
                  <a:pt x="16425903" y="133497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25107" y="46249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73538" y="4584409"/>
            <a:ext cx="9585762" cy="156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722"/>
              </a:lnSpc>
            </a:pPr>
            <a:r>
              <a:rPr lang="en-US" sz="11841">
                <a:solidFill>
                  <a:srgbClr val="000000"/>
                </a:solidFill>
                <a:latin typeface="Hammersmith One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 rot="-5400000" flipV="1">
            <a:off x="16556025" y="9158997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0" y="3344868"/>
                </a:moveTo>
                <a:lnTo>
                  <a:pt x="4443665" y="3344868"/>
                </a:lnTo>
                <a:lnTo>
                  <a:pt x="4443665" y="0"/>
                </a:lnTo>
                <a:lnTo>
                  <a:pt x="0" y="0"/>
                </a:lnTo>
                <a:lnTo>
                  <a:pt x="0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2E5F0-F36D-534B-C0FC-3A967355A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823570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574900" y="0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0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0" y="10865189"/>
                </a:lnTo>
                <a:lnTo>
                  <a:pt x="13368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1" y="266860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7"/>
                </a:lnTo>
                <a:lnTo>
                  <a:pt x="0" y="103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6503" y="3263320"/>
            <a:ext cx="7388126" cy="140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81"/>
              </a:lnSpc>
            </a:pPr>
            <a:r>
              <a:rPr lang="en-US" sz="10687">
                <a:solidFill>
                  <a:srgbClr val="000000"/>
                </a:solidFill>
                <a:latin typeface="Hammersmith One"/>
              </a:rPr>
              <a:t>Tujuan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6503" y="4450295"/>
            <a:ext cx="10327290" cy="130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2799">
                <a:solidFill>
                  <a:srgbClr val="737373"/>
                </a:solidFill>
                <a:latin typeface="Poppins"/>
              </a:rPr>
              <a:t>Mampu memahami strategi penggalian informasi dari narasumber/informan dengan wawancara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708" y="2474992"/>
            <a:ext cx="6118057" cy="7812008"/>
            <a:chOff x="0" y="0"/>
            <a:chExt cx="8157410" cy="104160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483" r="483"/>
            <a:stretch>
              <a:fillRect/>
            </a:stretch>
          </p:blipFill>
          <p:spPr>
            <a:xfrm>
              <a:off x="0" y="0"/>
              <a:ext cx="8157410" cy="10416011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752240" y="2474992"/>
            <a:ext cx="9507060" cy="7765363"/>
            <a:chOff x="0" y="0"/>
            <a:chExt cx="12676080" cy="1035381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 l="404" r="404"/>
            <a:stretch>
              <a:fillRect/>
            </a:stretch>
          </p:blipFill>
          <p:spPr>
            <a:xfrm>
              <a:off x="0" y="0"/>
              <a:ext cx="12676080" cy="10353817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8991" y="303922"/>
            <a:ext cx="18190018" cy="18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>
                <a:solidFill>
                  <a:srgbClr val="000000"/>
                </a:solidFill>
                <a:latin typeface="Hammersmith One"/>
              </a:rPr>
              <a:t>Sama tapi Beda</a:t>
            </a:r>
          </a:p>
          <a:p>
            <a:pPr>
              <a:lnSpc>
                <a:spcPts val="4158"/>
              </a:lnSpc>
            </a:pPr>
            <a:r>
              <a:rPr lang="en-US" sz="4200">
                <a:solidFill>
                  <a:srgbClr val="000000"/>
                </a:solidFill>
                <a:latin typeface="Hammersmith One"/>
              </a:rPr>
              <a:t>Topik: Ham Berat '65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96872">
            <a:off x="9529598" y="-1588753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0" y="0"/>
                </a:lnTo>
                <a:lnTo>
                  <a:pt x="13368800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33461" y="1213486"/>
            <a:ext cx="13780537" cy="7751455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068" b="-9068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-2071660" y="-1672434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0" y="0"/>
                </a:moveTo>
                <a:lnTo>
                  <a:pt x="4443665" y="0"/>
                </a:lnTo>
                <a:lnTo>
                  <a:pt x="4443665" y="3344868"/>
                </a:lnTo>
                <a:lnTo>
                  <a:pt x="0" y="3344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72" y="9202420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7"/>
                </a:lnTo>
                <a:lnTo>
                  <a:pt x="0" y="1037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0172" y="161925"/>
            <a:ext cx="18810689" cy="10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>
                <a:solidFill>
                  <a:srgbClr val="000000"/>
                </a:solidFill>
                <a:latin typeface="Hammersmith One"/>
              </a:rPr>
              <a:t>Komunikasi kunci proses Wawancara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294406" y="8724900"/>
            <a:ext cx="20876812" cy="14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3200" dirty="0" err="1">
                <a:solidFill>
                  <a:srgbClr val="737373"/>
                </a:solidFill>
                <a:latin typeface="Poppins"/>
              </a:rPr>
              <a:t>Dalam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wawancara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mendalam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komunikasi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bukan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sekedar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interaksi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tetapi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737373"/>
                </a:solidFill>
                <a:latin typeface="Poppins"/>
              </a:rPr>
              <a:t>transaksional</a:t>
            </a:r>
            <a:r>
              <a:rPr lang="en-US" sz="3200" dirty="0">
                <a:solidFill>
                  <a:srgbClr val="737373"/>
                </a:solidFill>
                <a:latin typeface="Poppins"/>
              </a:rPr>
              <a:t>.</a:t>
            </a:r>
          </a:p>
          <a:p>
            <a:pPr algn="ctr">
              <a:lnSpc>
                <a:spcPts val="6080"/>
              </a:lnSpc>
            </a:pPr>
            <a:r>
              <a:rPr lang="en-US" sz="2000" b="1" dirty="0">
                <a:solidFill>
                  <a:srgbClr val="737373"/>
                </a:solidFill>
                <a:latin typeface="Poppins"/>
              </a:rPr>
              <a:t>(</a:t>
            </a:r>
            <a:r>
              <a:rPr lang="en-US" sz="2000" b="1" dirty="0" err="1">
                <a:solidFill>
                  <a:srgbClr val="737373"/>
                </a:solidFill>
                <a:latin typeface="Poppins"/>
              </a:rPr>
              <a:t>Konsep</a:t>
            </a:r>
            <a:r>
              <a:rPr lang="en-US" sz="2000" b="1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2000" b="1" dirty="0" err="1">
                <a:solidFill>
                  <a:srgbClr val="737373"/>
                </a:solidFill>
                <a:latin typeface="Poppins"/>
              </a:rPr>
              <a:t>komunikasi</a:t>
            </a:r>
            <a:r>
              <a:rPr lang="en-US" sz="2000" b="1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2000" b="1" dirty="0" err="1">
                <a:solidFill>
                  <a:srgbClr val="737373"/>
                </a:solidFill>
                <a:latin typeface="Poppins"/>
              </a:rPr>
              <a:t>sebagai</a:t>
            </a:r>
            <a:r>
              <a:rPr lang="en-US" sz="2000" b="1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2000" b="1" dirty="0" err="1">
                <a:solidFill>
                  <a:srgbClr val="737373"/>
                </a:solidFill>
                <a:latin typeface="Poppins"/>
              </a:rPr>
              <a:t>transaksi</a:t>
            </a:r>
            <a:r>
              <a:rPr lang="en-US" sz="2000" b="1" dirty="0">
                <a:solidFill>
                  <a:srgbClr val="737373"/>
                </a:solidFill>
                <a:latin typeface="Poppins"/>
              </a:rPr>
              <a:t>, Prof Deddy </a:t>
            </a:r>
            <a:r>
              <a:rPr lang="en-US" sz="2000" b="1" dirty="0" err="1">
                <a:solidFill>
                  <a:srgbClr val="737373"/>
                </a:solidFill>
                <a:latin typeface="Poppins"/>
              </a:rPr>
              <a:t>Mulyana</a:t>
            </a:r>
            <a:r>
              <a:rPr lang="en-US" sz="2000" b="1" dirty="0">
                <a:solidFill>
                  <a:srgbClr val="737373"/>
                </a:solidFill>
                <a:latin typeface="Poppins"/>
              </a:rPr>
              <a:t>: 2007)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0458" y="7928531"/>
            <a:ext cx="4450118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2799">
                <a:solidFill>
                  <a:srgbClr val="737373"/>
                </a:solidFill>
                <a:latin typeface="Poppins"/>
              </a:rPr>
              <a:t>Wibur Schramm (1954)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2605" y="5877719"/>
            <a:ext cx="8711395" cy="4127075"/>
            <a:chOff x="0" y="0"/>
            <a:chExt cx="403982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9823" cy="1913890"/>
            </a:xfrm>
            <a:custGeom>
              <a:avLst/>
              <a:gdLst/>
              <a:ahLst/>
              <a:cxnLst/>
              <a:rect l="l" t="t" r="r" b="b"/>
              <a:pathLst>
                <a:path w="4039823" h="1913890">
                  <a:moveTo>
                    <a:pt x="391536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5363" y="0"/>
                  </a:lnTo>
                  <a:cubicBezTo>
                    <a:pt x="3983943" y="0"/>
                    <a:pt x="4039823" y="55880"/>
                    <a:pt x="4039823" y="124460"/>
                  </a:cubicBezTo>
                  <a:lnTo>
                    <a:pt x="4039823" y="1789430"/>
                  </a:lnTo>
                  <a:cubicBezTo>
                    <a:pt x="4039823" y="1858010"/>
                    <a:pt x="3983943" y="1913890"/>
                    <a:pt x="3915363" y="1913890"/>
                  </a:cubicBezTo>
                  <a:close/>
                </a:path>
              </a:pathLst>
            </a:custGeom>
            <a:solidFill>
              <a:srgbClr val="00BF63">
                <a:alpha val="4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6251796" y="-118241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8"/>
                </a:lnTo>
                <a:lnTo>
                  <a:pt x="0" y="1086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32605" y="163637"/>
            <a:ext cx="8711395" cy="4127075"/>
            <a:chOff x="0" y="0"/>
            <a:chExt cx="4039823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39823" cy="1913890"/>
            </a:xfrm>
            <a:custGeom>
              <a:avLst/>
              <a:gdLst/>
              <a:ahLst/>
              <a:cxnLst/>
              <a:rect l="l" t="t" r="r" b="b"/>
              <a:pathLst>
                <a:path w="4039823" h="1913890">
                  <a:moveTo>
                    <a:pt x="391536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5363" y="0"/>
                  </a:lnTo>
                  <a:cubicBezTo>
                    <a:pt x="3983943" y="0"/>
                    <a:pt x="4039823" y="55880"/>
                    <a:pt x="4039823" y="124460"/>
                  </a:cubicBezTo>
                  <a:lnTo>
                    <a:pt x="4039823" y="1789430"/>
                  </a:lnTo>
                  <a:cubicBezTo>
                    <a:pt x="4039823" y="1858010"/>
                    <a:pt x="3983943" y="1913890"/>
                    <a:pt x="3915363" y="1913890"/>
                  </a:cubicBezTo>
                  <a:close/>
                </a:path>
              </a:pathLst>
            </a:custGeom>
            <a:solidFill>
              <a:srgbClr val="00BF63">
                <a:alpha val="49804"/>
              </a:srgbClr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687154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612575" y="4468702"/>
            <a:ext cx="8120783" cy="4127075"/>
            <a:chOff x="0" y="0"/>
            <a:chExt cx="3765933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65933" cy="1913890"/>
            </a:xfrm>
            <a:custGeom>
              <a:avLst/>
              <a:gdLst/>
              <a:ahLst/>
              <a:cxnLst/>
              <a:rect l="l" t="t" r="r" b="b"/>
              <a:pathLst>
                <a:path w="3765933" h="1913890">
                  <a:moveTo>
                    <a:pt x="364147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1473" y="0"/>
                  </a:lnTo>
                  <a:cubicBezTo>
                    <a:pt x="3710053" y="0"/>
                    <a:pt x="3765933" y="55880"/>
                    <a:pt x="3765933" y="124460"/>
                  </a:cubicBezTo>
                  <a:lnTo>
                    <a:pt x="3765933" y="1789430"/>
                  </a:lnTo>
                  <a:cubicBezTo>
                    <a:pt x="3765933" y="1858010"/>
                    <a:pt x="3710053" y="1913890"/>
                    <a:pt x="3641473" y="1913890"/>
                  </a:cubicBezTo>
                  <a:close/>
                </a:path>
              </a:pathLst>
            </a:custGeom>
            <a:solidFill>
              <a:srgbClr val="00BF63">
                <a:alpha val="49804"/>
              </a:srgbClr>
            </a:solidFill>
          </p:spPr>
        </p:sp>
      </p:grpSp>
      <p:sp>
        <p:nvSpPr>
          <p:cNvPr id="10" name="Freeform 10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2919961" y="1890646"/>
            <a:ext cx="6705131" cy="670513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7C00">
                <a:alpha val="15686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26861" y="3325456"/>
            <a:ext cx="3835511" cy="383551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7C00">
                <a:alpha val="15686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644030" y="297652"/>
            <a:ext cx="2499134" cy="2499124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77294" y="6219406"/>
            <a:ext cx="2499134" cy="2499124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0268" r="-20268"/>
              </a:stretch>
            </a:blip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575764" y="4570367"/>
            <a:ext cx="2499134" cy="2499124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5048" r="-25048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1329838" y="2963519"/>
            <a:ext cx="7921499" cy="286837"/>
            <a:chOff x="0" y="0"/>
            <a:chExt cx="2086321" cy="755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86321" cy="75546"/>
            </a:xfrm>
            <a:custGeom>
              <a:avLst/>
              <a:gdLst/>
              <a:ahLst/>
              <a:cxnLst/>
              <a:rect l="l" t="t" r="r" b="b"/>
              <a:pathLst>
                <a:path w="2086321" h="75546">
                  <a:moveTo>
                    <a:pt x="37773" y="0"/>
                  </a:moveTo>
                  <a:lnTo>
                    <a:pt x="2048548" y="0"/>
                  </a:lnTo>
                  <a:cubicBezTo>
                    <a:pt x="2058566" y="0"/>
                    <a:pt x="2068174" y="3980"/>
                    <a:pt x="2075257" y="11063"/>
                  </a:cubicBezTo>
                  <a:cubicBezTo>
                    <a:pt x="2082341" y="18147"/>
                    <a:pt x="2086321" y="27755"/>
                    <a:pt x="2086321" y="37773"/>
                  </a:cubicBezTo>
                  <a:lnTo>
                    <a:pt x="2086321" y="37773"/>
                  </a:lnTo>
                  <a:cubicBezTo>
                    <a:pt x="2086321" y="58634"/>
                    <a:pt x="2069409" y="75546"/>
                    <a:pt x="2048548" y="75546"/>
                  </a:cubicBezTo>
                  <a:lnTo>
                    <a:pt x="37773" y="75546"/>
                  </a:lnTo>
                  <a:cubicBezTo>
                    <a:pt x="27755" y="75546"/>
                    <a:pt x="18147" y="71566"/>
                    <a:pt x="11063" y="64482"/>
                  </a:cubicBezTo>
                  <a:cubicBezTo>
                    <a:pt x="3980" y="57398"/>
                    <a:pt x="0" y="47791"/>
                    <a:pt x="0" y="37773"/>
                  </a:cubicBezTo>
                  <a:lnTo>
                    <a:pt x="0" y="37773"/>
                  </a:lnTo>
                  <a:cubicBezTo>
                    <a:pt x="0" y="27755"/>
                    <a:pt x="3980" y="18147"/>
                    <a:pt x="11063" y="11063"/>
                  </a:cubicBezTo>
                  <a:cubicBezTo>
                    <a:pt x="18147" y="3980"/>
                    <a:pt x="27755" y="0"/>
                    <a:pt x="37773" y="0"/>
                  </a:cubicBezTo>
                  <a:close/>
                </a:path>
              </a:pathLst>
            </a:custGeom>
            <a:solidFill>
              <a:srgbClr val="EB7E0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308467" y="945766"/>
            <a:ext cx="7935822" cy="205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>
                <a:solidFill>
                  <a:srgbClr val="000000"/>
                </a:solidFill>
                <a:latin typeface="Hammersmith One"/>
              </a:rPr>
              <a:t>Encoding-Decoding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12203" y="752475"/>
            <a:ext cx="7388126" cy="168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103C8D"/>
                </a:solidFill>
                <a:latin typeface="Poppins Italics"/>
              </a:rPr>
              <a:t>ma sacre toux!</a:t>
            </a:r>
            <a:r>
              <a:rPr lang="en-US" sz="3600">
                <a:solidFill>
                  <a:srgbClr val="103C8D"/>
                </a:solidFill>
                <a:latin typeface="Poppins"/>
              </a:rPr>
              <a:t> bukan </a:t>
            </a:r>
          </a:p>
          <a:p>
            <a:pPr>
              <a:lnSpc>
                <a:spcPts val="6839"/>
              </a:lnSpc>
            </a:pPr>
            <a:r>
              <a:rPr lang="en-US" sz="3600">
                <a:solidFill>
                  <a:srgbClr val="103C8D"/>
                </a:solidFill>
                <a:latin typeface="Poppins Italics"/>
              </a:rPr>
              <a:t>massacrez tous!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807" y="2863451"/>
            <a:ext cx="3521580" cy="84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3300">
                <a:solidFill>
                  <a:srgbClr val="FFFFFF"/>
                </a:solidFill>
                <a:latin typeface="Montserrat Bold"/>
              </a:rPr>
              <a:t>Napoleon Bonaparte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6426" y="8742807"/>
            <a:ext cx="4520871" cy="102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3300">
                <a:solidFill>
                  <a:srgbClr val="FFFFFF"/>
                </a:solidFill>
                <a:latin typeface="Montserrat Bold"/>
              </a:rPr>
              <a:t>Elizabeth Alexandra Mary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45200" y="5669814"/>
            <a:ext cx="3072103" cy="82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103C8D"/>
                </a:solidFill>
                <a:latin typeface="Poppins Italics"/>
              </a:rPr>
              <a:t>Mokusatsu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917303" y="7059966"/>
            <a:ext cx="3816056" cy="102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3300">
                <a:solidFill>
                  <a:srgbClr val="FFFFFF"/>
                </a:solidFill>
                <a:latin typeface="Montserrat Bold"/>
              </a:rPr>
              <a:t>Bom Hiroshima-Nagasaki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26320" y="7258467"/>
            <a:ext cx="1298457" cy="82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103C8D"/>
                </a:solidFill>
                <a:latin typeface="Poppins Italics"/>
              </a:rPr>
              <a:t>Tas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97F14F-769B-8A0F-0015-BCC82F67B1C0}"/>
              </a:ext>
            </a:extLst>
          </p:cNvPr>
          <p:cNvSpPr/>
          <p:nvPr/>
        </p:nvSpPr>
        <p:spPr>
          <a:xfrm>
            <a:off x="-381000" y="5394404"/>
            <a:ext cx="9682460" cy="4702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60809" y="154721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1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1" y="10865189"/>
                </a:lnTo>
                <a:lnTo>
                  <a:pt x="133688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6978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247775"/>
            <a:ext cx="7388126" cy="27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81"/>
              </a:lnSpc>
            </a:pPr>
            <a:r>
              <a:rPr lang="en-US" sz="10687">
                <a:solidFill>
                  <a:srgbClr val="000000"/>
                </a:solidFill>
                <a:latin typeface="Hammersmith One"/>
              </a:rPr>
              <a:t>Wawancara Mendalam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341400"/>
            <a:ext cx="9506526" cy="152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000000"/>
                </a:solidFill>
                <a:latin typeface="Poppins Bold"/>
              </a:rPr>
              <a:t>Target: </a:t>
            </a:r>
          </a:p>
          <a:p>
            <a:pPr>
              <a:lnSpc>
                <a:spcPts val="53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memperoleh informasi yang diinginkan/ dicari tahu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501858"/>
            <a:ext cx="9506526" cy="168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</a:pPr>
            <a:r>
              <a:rPr lang="en-US" sz="3600">
                <a:solidFill>
                  <a:srgbClr val="EB7E0D"/>
                </a:solidFill>
                <a:latin typeface="Poppins Bold"/>
              </a:rPr>
              <a:t>Independen,</a:t>
            </a:r>
            <a:r>
              <a:rPr lang="en-US" sz="3600">
                <a:solidFill>
                  <a:srgbClr val="000000"/>
                </a:solidFill>
                <a:latin typeface="Poppins Bold"/>
              </a:rPr>
              <a:t> </a:t>
            </a:r>
            <a:r>
              <a:rPr lang="en-US" sz="3600">
                <a:solidFill>
                  <a:srgbClr val="DE2B2B"/>
                </a:solidFill>
                <a:latin typeface="Poppins Bold"/>
              </a:rPr>
              <a:t>TIDAK netral,</a:t>
            </a:r>
            <a:r>
              <a:rPr lang="en-US" sz="3600">
                <a:solidFill>
                  <a:srgbClr val="000000"/>
                </a:solidFill>
                <a:latin typeface="Poppins Bold"/>
              </a:rPr>
              <a:t> </a:t>
            </a:r>
            <a:r>
              <a:rPr lang="en-US" sz="3600">
                <a:solidFill>
                  <a:srgbClr val="1AAD36"/>
                </a:solidFill>
                <a:latin typeface="Poppins Bold"/>
              </a:rPr>
              <a:t>punya HIPOTESIS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36E82-4630-3C6E-F9F9-EF3B0A528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0"/>
            <a:ext cx="7162800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60809" y="1547214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13368801" y="0"/>
                </a:moveTo>
                <a:lnTo>
                  <a:pt x="0" y="0"/>
                </a:lnTo>
                <a:lnTo>
                  <a:pt x="0" y="10865189"/>
                </a:lnTo>
                <a:lnTo>
                  <a:pt x="13368801" y="10865189"/>
                </a:lnTo>
                <a:lnTo>
                  <a:pt x="133688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6978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6" y="0"/>
                </a:lnTo>
                <a:lnTo>
                  <a:pt x="1242626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1101469" y="9146146"/>
            <a:ext cx="3031255" cy="2281708"/>
          </a:xfrm>
          <a:custGeom>
            <a:avLst/>
            <a:gdLst/>
            <a:ahLst/>
            <a:cxnLst/>
            <a:rect l="l" t="t" r="r" b="b"/>
            <a:pathLst>
              <a:path w="3031255" h="2281708">
                <a:moveTo>
                  <a:pt x="0" y="0"/>
                </a:moveTo>
                <a:lnTo>
                  <a:pt x="3031255" y="0"/>
                </a:lnTo>
                <a:lnTo>
                  <a:pt x="3031255" y="2281708"/>
                </a:lnTo>
                <a:lnTo>
                  <a:pt x="0" y="2281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4158" y="2034312"/>
            <a:ext cx="11699451" cy="205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>
                <a:solidFill>
                  <a:srgbClr val="000000"/>
                </a:solidFill>
                <a:latin typeface="Hammersmith One"/>
              </a:rPr>
              <a:t>Aplikasi Praktik Wawancara Mendalam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829175"/>
            <a:ext cx="17429693" cy="498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0"/>
              </a:lnSpc>
            </a:pPr>
            <a:r>
              <a:rPr lang="en-US" sz="4200">
                <a:solidFill>
                  <a:srgbClr val="42AE4A"/>
                </a:solidFill>
                <a:latin typeface="Poppins"/>
              </a:rPr>
              <a:t>Konsultan komunikasi,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0872BA"/>
                </a:solidFill>
                <a:latin typeface="Poppins"/>
              </a:rPr>
              <a:t>kehumasan,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5A4544"/>
                </a:solidFill>
                <a:latin typeface="Poppins"/>
              </a:rPr>
              <a:t>marketing, jurnalistik, </a:t>
            </a:r>
            <a:r>
              <a:rPr lang="en-US" sz="4200">
                <a:solidFill>
                  <a:srgbClr val="D255BF"/>
                </a:solidFill>
                <a:latin typeface="Poppins"/>
              </a:rPr>
              <a:t>rerkrutmen,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FF3131"/>
                </a:solidFill>
                <a:latin typeface="Poppins"/>
              </a:rPr>
              <a:t>konten kreatif,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004AAD"/>
                </a:solidFill>
                <a:latin typeface="Poppins"/>
              </a:rPr>
              <a:t>pembuatan rilis berita,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D255BF"/>
                </a:solidFill>
                <a:latin typeface="Poppins"/>
              </a:rPr>
              <a:t>konsultasi hukum,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5A4544"/>
                </a:solidFill>
                <a:latin typeface="Poppins"/>
              </a:rPr>
              <a:t>konsultasi kesehatan,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1AAD36"/>
                </a:solidFill>
                <a:latin typeface="Poppins"/>
              </a:rPr>
              <a:t>konsultasi psikologi,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1C1A22"/>
                </a:solidFill>
                <a:latin typeface="Poppins"/>
              </a:rPr>
              <a:t>produksi buku/bulletin/nawala,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4200">
                <a:solidFill>
                  <a:srgbClr val="D255BF"/>
                </a:solidFill>
                <a:latin typeface="Poppins"/>
              </a:rPr>
              <a:t>due diligence/riset bisnis,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 penelitian ilmiah, </a:t>
            </a:r>
            <a:r>
              <a:rPr lang="en-US" sz="4200">
                <a:solidFill>
                  <a:srgbClr val="DE2B2B"/>
                </a:solidFill>
                <a:latin typeface="Poppins"/>
              </a:rPr>
              <a:t>introgasi</a:t>
            </a:r>
            <a:r>
              <a:rPr lang="en-US" sz="4200">
                <a:solidFill>
                  <a:srgbClr val="000000"/>
                </a:solidFill>
                <a:latin typeface="Poppins"/>
              </a:rPr>
              <a:t>, dst.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72931" y="-496097"/>
            <a:ext cx="13368801" cy="10865189"/>
          </a:xfrm>
          <a:custGeom>
            <a:avLst/>
            <a:gdLst/>
            <a:ahLst/>
            <a:cxnLst/>
            <a:rect l="l" t="t" r="r" b="b"/>
            <a:pathLst>
              <a:path w="13368801" h="10865189">
                <a:moveTo>
                  <a:pt x="0" y="0"/>
                </a:moveTo>
                <a:lnTo>
                  <a:pt x="13368801" y="0"/>
                </a:lnTo>
                <a:lnTo>
                  <a:pt x="13368801" y="10865189"/>
                </a:lnTo>
                <a:lnTo>
                  <a:pt x="0" y="1086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15566" y="510186"/>
            <a:ext cx="1242625" cy="1037027"/>
          </a:xfrm>
          <a:custGeom>
            <a:avLst/>
            <a:gdLst/>
            <a:ahLst/>
            <a:cxnLst/>
            <a:rect l="l" t="t" r="r" b="b"/>
            <a:pathLst>
              <a:path w="1242625" h="1037027">
                <a:moveTo>
                  <a:pt x="0" y="0"/>
                </a:moveTo>
                <a:lnTo>
                  <a:pt x="1242625" y="0"/>
                </a:lnTo>
                <a:lnTo>
                  <a:pt x="1242625" y="1037028"/>
                </a:lnTo>
                <a:lnTo>
                  <a:pt x="0" y="1037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H="1" flipV="1">
            <a:off x="16066167" y="8614566"/>
            <a:ext cx="4443665" cy="3344868"/>
          </a:xfrm>
          <a:custGeom>
            <a:avLst/>
            <a:gdLst/>
            <a:ahLst/>
            <a:cxnLst/>
            <a:rect l="l" t="t" r="r" b="b"/>
            <a:pathLst>
              <a:path w="4443665" h="3344868">
                <a:moveTo>
                  <a:pt x="4443666" y="3344868"/>
                </a:moveTo>
                <a:lnTo>
                  <a:pt x="0" y="3344868"/>
                </a:lnTo>
                <a:lnTo>
                  <a:pt x="0" y="0"/>
                </a:lnTo>
                <a:lnTo>
                  <a:pt x="4443666" y="0"/>
                </a:lnTo>
                <a:lnTo>
                  <a:pt x="4443666" y="33448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24779" y="738786"/>
            <a:ext cx="14563221" cy="144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91"/>
              </a:lnSpc>
            </a:pPr>
            <a:r>
              <a:rPr lang="en-US" sz="11001">
                <a:solidFill>
                  <a:srgbClr val="000000"/>
                </a:solidFill>
                <a:latin typeface="Hammersmith One"/>
              </a:rPr>
              <a:t>Tahapan Wawancara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7775" y="3628868"/>
            <a:ext cx="14631525" cy="537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Pra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 </a:t>
            </a:r>
            <a:r>
              <a:rPr lang="en-US" sz="5600" dirty="0" err="1">
                <a:solidFill>
                  <a:srgbClr val="103C8D"/>
                </a:solidFill>
                <a:latin typeface="Poppins Bold"/>
              </a:rPr>
              <a:t>Wawancara</a:t>
            </a:r>
            <a:r>
              <a:rPr lang="en-US" sz="5600" dirty="0">
                <a:solidFill>
                  <a:srgbClr val="103C8D"/>
                </a:solidFill>
                <a:latin typeface="Poppins Bold"/>
              </a:rPr>
              <a:t>: </a:t>
            </a:r>
          </a:p>
          <a:p>
            <a:pPr algn="just">
              <a:lnSpc>
                <a:spcPts val="5739"/>
              </a:lnSpc>
            </a:pPr>
            <a:r>
              <a:rPr lang="en-US" sz="4099" dirty="0" err="1">
                <a:solidFill>
                  <a:srgbClr val="737373"/>
                </a:solidFill>
                <a:latin typeface="Poppins"/>
              </a:rPr>
              <a:t>Penentuan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(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jenis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)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Narsum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topik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background checking, mapping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relasi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narsum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riset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sederhana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tentang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topik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/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isu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mencari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kepentingan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narsum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dalam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wawancara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baru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buat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janji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,, Menyusun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pertanyaan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</a:t>
            </a:r>
            <a:r>
              <a:rPr lang="en-US" sz="4099" dirty="0" err="1">
                <a:solidFill>
                  <a:srgbClr val="737373"/>
                </a:solidFill>
                <a:latin typeface="Poppins"/>
              </a:rPr>
              <a:t>kunci</a:t>
            </a:r>
            <a:r>
              <a:rPr lang="en-US" sz="4099" dirty="0">
                <a:solidFill>
                  <a:srgbClr val="737373"/>
                </a:solidFill>
                <a:latin typeface="Poppins"/>
              </a:rPr>
              <a:t> dan ice breaking. </a:t>
            </a:r>
          </a:p>
          <a:p>
            <a:pPr algn="just">
              <a:lnSpc>
                <a:spcPts val="5739"/>
              </a:lnSpc>
            </a:pPr>
            <a:endParaRPr lang="en-US" sz="4099" dirty="0">
              <a:solidFill>
                <a:srgbClr val="737373"/>
              </a:solidFill>
              <a:latin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1704591E-3757-4C0F-B500-549661B13D26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public.flourish.studio/visualisation/14038075/&quot;,&quot;values&quot;:{},&quot;data&quot;:{&quot;uri&quot;:&quot;public.flourish.studio/visualisation/14038075/&quot;},&quot;secure&quot;:false}],&quot;name&quot;:&quot;public.flourish.studio/visualisation/14038075/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519</Words>
  <Application>Microsoft Office PowerPoint</Application>
  <PresentationFormat>Custom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Hammersmith One</vt:lpstr>
      <vt:lpstr>Poppins</vt:lpstr>
      <vt:lpstr>Montserrat Bold</vt:lpstr>
      <vt:lpstr>Arial</vt:lpstr>
      <vt:lpstr>Calibri</vt:lpstr>
      <vt:lpstr>Poppins Italics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Hendry Roris P. Sianturi (Dosen Ilmu Komunikasi Universitas Singaperbangsa Karawang)</dc:title>
  <cp:lastModifiedBy>basten risa</cp:lastModifiedBy>
  <cp:revision>22</cp:revision>
  <dcterms:created xsi:type="dcterms:W3CDTF">2006-08-16T00:00:00Z</dcterms:created>
  <dcterms:modified xsi:type="dcterms:W3CDTF">2023-06-07T12:30:04Z</dcterms:modified>
  <dc:identifier>DAFk74mgMRg</dc:identifier>
</cp:coreProperties>
</file>